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0"/>
  </p:notesMasterIdLst>
  <p:sldIdLst>
    <p:sldId id="274" r:id="rId2"/>
    <p:sldId id="270" r:id="rId3"/>
    <p:sldId id="257" r:id="rId4"/>
    <p:sldId id="258" r:id="rId5"/>
    <p:sldId id="259" r:id="rId6"/>
    <p:sldId id="264" r:id="rId7"/>
    <p:sldId id="265" r:id="rId8"/>
    <p:sldId id="267" r:id="rId9"/>
    <p:sldId id="268" r:id="rId10"/>
    <p:sldId id="266" r:id="rId11"/>
    <p:sldId id="271" r:id="rId12"/>
    <p:sldId id="273" r:id="rId13"/>
    <p:sldId id="272" r:id="rId14"/>
    <p:sldId id="269" r:id="rId15"/>
    <p:sldId id="260" r:id="rId16"/>
    <p:sldId id="261" r:id="rId17"/>
    <p:sldId id="262" r:id="rId18"/>
    <p:sldId id="263" r:id="rId1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6" autoAdjust="0"/>
    <p:restoredTop sz="86404" autoAdjust="0"/>
  </p:normalViewPr>
  <p:slideViewPr>
    <p:cSldViewPr snapToGrid="0" snapToObjects="1">
      <p:cViewPr varScale="1">
        <p:scale>
          <a:sx n="63" d="100"/>
          <a:sy n="63" d="100"/>
        </p:scale>
        <p:origin x="77" y="307"/>
      </p:cViewPr>
      <p:guideLst/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06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E698E-22E3-EB48-0180-C36CDB8A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4D733-45D8-4BEA-927C-F9DF3A344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FD027-A44C-375B-17F7-99595BB90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B499-2D26-FE78-E896-B5A715557C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2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978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6590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229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0565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75168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8294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2835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43579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0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1649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42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506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2424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9676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2645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9700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3018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6410BBF-AC26-4667-9D85-7862D25D93F1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7BB7D-2F7D-40A3-91A0-13BAA9E2B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618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8102E-A6C4-0850-CC78-7BADA0CF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BA835C-E7EB-4D6F-72D2-4DB9C2B6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8642BDA-8EC1-98E8-62AA-6ECBEE63A74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9BF950F-CA75-ACFA-13BB-A3B0A02C4C83}"/>
              </a:ext>
            </a:extLst>
          </p:cNvPr>
          <p:cNvSpPr/>
          <p:nvPr/>
        </p:nvSpPr>
        <p:spPr>
          <a:xfrm>
            <a:off x="9679704" y="2719417"/>
            <a:ext cx="4491619" cy="27907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54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Convolutional Neural Network</a:t>
            </a:r>
            <a:endParaRPr lang="en-DE" sz="3200" dirty="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EA2BE14D-2DA1-6BE4-C176-76EFEF7A2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72" y="1493520"/>
            <a:ext cx="8482656" cy="52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5826465-C563-16E5-0F73-71CDE7E7A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1" t="55490" r="48792" b="15118"/>
          <a:stretch/>
        </p:blipFill>
        <p:spPr>
          <a:xfrm>
            <a:off x="351054" y="249601"/>
            <a:ext cx="13464295" cy="77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7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What If We Increase Number Of EPOCHS</a:t>
            </a:r>
            <a:r>
              <a:rPr lang="en-GB" sz="2800" dirty="0">
                <a:solidFill>
                  <a:schemeClr val="bg1"/>
                </a:solidFill>
              </a:rPr>
              <a:t>…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D4FA77-58C6-B688-0B02-F9CE1E50B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9" t="19451" r="39105" b="47372"/>
          <a:stretch/>
        </p:blipFill>
        <p:spPr>
          <a:xfrm>
            <a:off x="469677" y="1097385"/>
            <a:ext cx="13345672" cy="603140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9DABB4-A33B-3C9B-EEAC-6D634359B4B5}"/>
              </a:ext>
            </a:extLst>
          </p:cNvPr>
          <p:cNvSpPr/>
          <p:nvPr/>
        </p:nvSpPr>
        <p:spPr>
          <a:xfrm>
            <a:off x="6034950" y="6126480"/>
            <a:ext cx="1351370" cy="549090"/>
          </a:xfrm>
          <a:prstGeom prst="ellipse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414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ACCURACY INCREASES….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2C06B4-62BC-EDF3-C8E9-8BE8EAF31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" t="20293" r="31695" b="2963"/>
          <a:stretch/>
        </p:blipFill>
        <p:spPr>
          <a:xfrm>
            <a:off x="692004" y="462094"/>
            <a:ext cx="13246389" cy="7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ACCURACY INCREASES….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FA7B832-D31B-8AC7-6181-7A29D4DEE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84" t="31813" r="54305" b="11482"/>
          <a:stretch/>
        </p:blipFill>
        <p:spPr>
          <a:xfrm>
            <a:off x="646285" y="753621"/>
            <a:ext cx="13337828" cy="72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5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B71A47D-A5C6-3E22-64AF-6D50ED3768A2}"/>
              </a:ext>
            </a:extLst>
          </p:cNvPr>
          <p:cNvSpPr/>
          <p:nvPr/>
        </p:nvSpPr>
        <p:spPr>
          <a:xfrm>
            <a:off x="2200962" y="303561"/>
            <a:ext cx="10228474" cy="672442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  <a:latin typeface="Aptos ExtraBold" panose="020F0502020204030204" pitchFamily="34" charset="0"/>
              </a:rPr>
              <a:t>Accuracy In Convolutional Neural Networks (CNNs)</a:t>
            </a:r>
            <a:endParaRPr lang="en-DE" sz="3200" dirty="0">
              <a:solidFill>
                <a:schemeClr val="bg1"/>
              </a:solidFill>
              <a:latin typeface="Aptos Extra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64C1F-FE53-DBEA-53BC-052144BA9DEC}"/>
              </a:ext>
            </a:extLst>
          </p:cNvPr>
          <p:cNvSpPr txBox="1"/>
          <p:nvPr/>
        </p:nvSpPr>
        <p:spPr>
          <a:xfrm>
            <a:off x="721164" y="1553500"/>
            <a:ext cx="1337613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Eudoxus Sans"/>
              </a:rPr>
              <a:t>Convolutional Neural Networks (CNNs), "accuracy" typically refers to the performance metric used to evaluate the model's overall correctness in making predictions on a dataset. Accuracy is calculated as the ratio of correctly predicted instances to the total number of instances.</a:t>
            </a:r>
          </a:p>
          <a:p>
            <a:pPr algn="just"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Eudoxus Sans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Eudoxus Sans"/>
              </a:rPr>
              <a:t>The accuracy output of a CNN is a measure of how well the model is performing on a given dataset. It is often expressed as a percentage and can be calculated using the following formula:</a:t>
            </a:r>
          </a:p>
          <a:p>
            <a:pPr algn="just"/>
            <a:endParaRPr lang="en-GB" dirty="0">
              <a:latin typeface="Eudoxus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EEC454-F60E-7B5A-896A-23221C9C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601294" y="3798659"/>
            <a:ext cx="5615873" cy="690648"/>
          </a:xfrm>
          <a:prstGeom prst="rect">
            <a:avLst/>
          </a:prstGeom>
        </p:spPr>
      </p:pic>
      <p:pic>
        <p:nvPicPr>
          <p:cNvPr id="19" name="Picture 18" descr="A line graph with blue and orange dots&#10;&#10;Description automatically generated">
            <a:extLst>
              <a:ext uri="{FF2B5EF4-FFF2-40B4-BE49-F238E27FC236}">
                <a16:creationId xmlns:a16="http://schemas.microsoft.com/office/drawing/2014/main" id="{517F2766-507C-BD77-18E7-3EA4D85A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487" y="4694897"/>
            <a:ext cx="6387688" cy="3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2037993" y="204728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Fully Connected Layers and Classification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2037993" y="3991451"/>
            <a:ext cx="3169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Fully Connected Layers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0808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Fully connected layers connect every neuron in one layer to every neuron in another layer, providing a global understanding of the input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9914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Classification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560808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CNNs use fully connected layers to perform classification by assigning probabilities to different classes of input data.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807656" y="61555"/>
            <a:ext cx="1182274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Training a Convolutional Neural Network</a:t>
            </a:r>
            <a:endParaRPr lang="en-US" sz="4374" dirty="0"/>
          </a:p>
        </p:txBody>
      </p:sp>
      <p:sp>
        <p:nvSpPr>
          <p:cNvPr id="9" name="Text 5"/>
          <p:cNvSpPr/>
          <p:nvPr/>
        </p:nvSpPr>
        <p:spPr>
          <a:xfrm>
            <a:off x="1097816" y="2693194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0099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0517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71146" y="419552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024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8284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1067336" y="605325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01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057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A08DE68-AF46-BC04-3F04-1312924A7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748" y="5704098"/>
            <a:ext cx="8634731" cy="2507290"/>
          </a:xfrm>
          <a:prstGeom prst="rect">
            <a:avLst/>
          </a:prstGeom>
        </p:spPr>
      </p:pic>
      <p:pic>
        <p:nvPicPr>
          <p:cNvPr id="25" name="Picture 2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4137AC9-BD41-209C-78DF-3A5C008CF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16" y="874270"/>
            <a:ext cx="9002994" cy="46370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2848570" y="517088"/>
            <a:ext cx="8933140" cy="11753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8"/>
              </a:lnSpc>
              <a:buNone/>
            </a:pPr>
            <a:r>
              <a:rPr lang="en-US" sz="370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Common Architectures: LeNet, AlexNet, VGG, ResNet</a:t>
            </a:r>
            <a:endParaRPr lang="en-US" sz="370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570" y="2068592"/>
            <a:ext cx="4466511" cy="7522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36570" y="3102888"/>
            <a:ext cx="1880592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LeNet</a:t>
            </a:r>
            <a:endParaRPr lang="en-US" sz="1851" dirty="0"/>
          </a:p>
        </p:txBody>
      </p:sp>
      <p:sp>
        <p:nvSpPr>
          <p:cNvPr id="7" name="Text 3"/>
          <p:cNvSpPr/>
          <p:nvPr/>
        </p:nvSpPr>
        <p:spPr>
          <a:xfrm>
            <a:off x="3036570" y="3509367"/>
            <a:ext cx="4090511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9"/>
              </a:lnSpc>
              <a:buNone/>
            </a:pPr>
            <a:r>
              <a:rPr lang="en-US" sz="14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One of the earliest CNN architectures designed for handwritten and machine-printed character recognition.</a:t>
            </a:r>
            <a:endParaRPr lang="en-US" sz="148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2068592"/>
            <a:ext cx="4466630" cy="7522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3081" y="3102888"/>
            <a:ext cx="1880592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AlexNet</a:t>
            </a:r>
            <a:endParaRPr lang="en-US" sz="1851" dirty="0"/>
          </a:p>
        </p:txBody>
      </p:sp>
      <p:sp>
        <p:nvSpPr>
          <p:cNvPr id="10" name="Text 5"/>
          <p:cNvSpPr/>
          <p:nvPr/>
        </p:nvSpPr>
        <p:spPr>
          <a:xfrm>
            <a:off x="7503081" y="3509367"/>
            <a:ext cx="4090630" cy="1203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9"/>
              </a:lnSpc>
              <a:buNone/>
            </a:pPr>
            <a:r>
              <a:rPr lang="en-US" sz="14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Introduced deep convolutional neural networks to a broader audience by winning the prestigious ImageNet Large Scale Visual Recognition Challenge.</a:t>
            </a:r>
            <a:endParaRPr lang="en-US" sz="148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570" y="5183386"/>
            <a:ext cx="4466511" cy="7522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036570" y="6217682"/>
            <a:ext cx="1880592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VGG</a:t>
            </a:r>
            <a:endParaRPr lang="en-US" sz="1851" dirty="0"/>
          </a:p>
        </p:txBody>
      </p:sp>
      <p:sp>
        <p:nvSpPr>
          <p:cNvPr id="13" name="Text 7"/>
          <p:cNvSpPr/>
          <p:nvPr/>
        </p:nvSpPr>
        <p:spPr>
          <a:xfrm>
            <a:off x="3036570" y="6624161"/>
            <a:ext cx="409051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9"/>
              </a:lnSpc>
              <a:buNone/>
            </a:pPr>
            <a:r>
              <a:rPr lang="en-US" sz="14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highly influential CNN architecture known for its simplicity and uniform architecture.</a:t>
            </a:r>
            <a:endParaRPr lang="en-US" sz="148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081" y="5183386"/>
            <a:ext cx="4466630" cy="75223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03081" y="6217682"/>
            <a:ext cx="1880592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ResNet</a:t>
            </a:r>
            <a:endParaRPr lang="en-US" sz="1851" dirty="0"/>
          </a:p>
        </p:txBody>
      </p:sp>
      <p:sp>
        <p:nvSpPr>
          <p:cNvPr id="16" name="Text 9"/>
          <p:cNvSpPr/>
          <p:nvPr/>
        </p:nvSpPr>
        <p:spPr>
          <a:xfrm>
            <a:off x="7503081" y="6624161"/>
            <a:ext cx="4090630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9"/>
              </a:lnSpc>
              <a:buNone/>
            </a:pPr>
            <a:r>
              <a:rPr lang="en-US" sz="14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Revolutionized the field by introducing skip connections to tackle the vanishing gradient problem in very deep networks.</a:t>
            </a:r>
            <a:endParaRPr lang="en-US" sz="148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2037993" y="912257"/>
            <a:ext cx="1147570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Applications of Convolutional Neural Networks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45343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59918"/>
            <a:ext cx="222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Medical Imaging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40335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CNNs are used for disease detection and anomaly identification in medical images such as MRIs and CT scans.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45343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60037"/>
            <a:ext cx="2987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Autonomous Vehicles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4045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CNNs play a crucial role in object detection and scene understanding for autonomous driving systems.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45343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60037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Facial Recognition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4045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CNNs are utilized for facial recognition in security systems, social media platforms, and mobile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618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624486" y="5410899"/>
            <a:ext cx="13708417" cy="900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Convolutional Neural Network</a:t>
            </a:r>
          </a:p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87823" y="6435077"/>
            <a:ext cx="1298771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Convolutional Neural Network (CNN) is a type of deep learning algorithm that can take in an input image, assign importance (learnable weights and biases) to various aspects/objects in the image, and be able to differentiate one from the other.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36281" y="6184106"/>
            <a:ext cx="12192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6172557"/>
            <a:ext cx="19354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9E8CB-4769-0268-220E-CE67AEB4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8191" y="327458"/>
            <a:ext cx="11146979" cy="49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2547791" y="21314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Convolutional Layers and Feature Maps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2037993" y="5975985"/>
            <a:ext cx="2887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Convolutional Layers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456402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These layers apply a set of filters to the input data, allowing the network to learn specific features of the input.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81768" y="59761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Feature Maps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456521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Each filter generates a feature map. Feature maps represent the presence of a specific feature or pattern within the input data.</a:t>
            </a:r>
            <a:endParaRPr lang="en-US" sz="1750" dirty="0"/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AB695471-26EC-ED3F-A178-E56F5C320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01" y="1358210"/>
            <a:ext cx="11452133" cy="40958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39670" y="3391319"/>
            <a:ext cx="6951059" cy="44895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02210" y="3570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Pooling Layers and Down sampling</a:t>
            </a:r>
            <a:endParaRPr lang="en-US" sz="3600" dirty="0"/>
          </a:p>
        </p:txBody>
      </p:sp>
      <p:sp>
        <p:nvSpPr>
          <p:cNvPr id="6" name="Shape 2"/>
          <p:cNvSpPr/>
          <p:nvPr/>
        </p:nvSpPr>
        <p:spPr>
          <a:xfrm>
            <a:off x="833199" y="1091622"/>
            <a:ext cx="4542115" cy="1950984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7" name="Text 3"/>
          <p:cNvSpPr/>
          <p:nvPr/>
        </p:nvSpPr>
        <p:spPr>
          <a:xfrm>
            <a:off x="1993284" y="1094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Pooling Layers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1" y="1643869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Pooling layers reduce the dimensions of the feature maps while retaining the most important information.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778122" y="1015425"/>
            <a:ext cx="4542115" cy="2027181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10" name="Text 6"/>
          <p:cNvSpPr/>
          <p:nvPr/>
        </p:nvSpPr>
        <p:spPr>
          <a:xfrm>
            <a:off x="10117218" y="102451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Downsampling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302472" y="1394925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Downsampling refers to the process of reducing the size of the input data, thereby decreasing the computational load.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Activation Functions and Non-Linearity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633660" y="1100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Activation Functions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Activation functions introduce non-linear properties to the network, allowing it to learn and perform more complex tasks.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39600" y="1100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en-DE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Non-Linearity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Non-linear activation functions allow CNNs to learn complex patterns and relationships in data that are not expressible using simple linear transformations.</a:t>
            </a:r>
            <a:endParaRPr lang="en-US" sz="1750" dirty="0"/>
          </a:p>
        </p:txBody>
      </p:sp>
      <p:pic>
        <p:nvPicPr>
          <p:cNvPr id="15" name="Picture 14" descr="A comparison of the same graph&#10;&#10;Description automatically generated with medium confidence">
            <a:extLst>
              <a:ext uri="{FF2B5EF4-FFF2-40B4-BE49-F238E27FC236}">
                <a16:creationId xmlns:a16="http://schemas.microsoft.com/office/drawing/2014/main" id="{E16F03C8-D76B-FF38-CDBC-B9903783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058" y="3825748"/>
            <a:ext cx="10228283" cy="3837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9E46D65-FBB1-6755-D719-DA4ED005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" y="255904"/>
            <a:ext cx="14630400" cy="77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BC7069-2833-8AB3-6F27-9E2FF4454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" t="40088" r="2695"/>
          <a:stretch/>
        </p:blipFill>
        <p:spPr>
          <a:xfrm>
            <a:off x="0" y="67039"/>
            <a:ext cx="14602869" cy="77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934174-2EAC-6DB0-1633-C5CF47DE5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4" t="29007" r="24447"/>
          <a:stretch/>
        </p:blipFill>
        <p:spPr>
          <a:xfrm>
            <a:off x="2180537" y="286264"/>
            <a:ext cx="10269323" cy="77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" name="Text 1"/>
          <p:cNvSpPr/>
          <p:nvPr/>
        </p:nvSpPr>
        <p:spPr>
          <a:xfrm>
            <a:off x="2661999" y="592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15051" y="110080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187624" y="1100808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187624" y="16007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4321" y="11078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0705482" y="109738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0639543" y="1524372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ADDC61-15CE-8C49-5439-96CE7E368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1" t="55594" r="24613" b="2532"/>
          <a:stretch/>
        </p:blipFill>
        <p:spPr>
          <a:xfrm>
            <a:off x="-16968" y="890124"/>
            <a:ext cx="14647368" cy="66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952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</TotalTime>
  <Words>519</Words>
  <Application>Microsoft Office PowerPoint</Application>
  <PresentationFormat>Custom</PresentationFormat>
  <Paragraphs>57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 ExtraBold</vt:lpstr>
      <vt:lpstr>Century Gothic</vt:lpstr>
      <vt:lpstr>Eudoxus Sans</vt:lpstr>
      <vt:lpstr>p22-mackinac-pro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Jeel Langalia</cp:lastModifiedBy>
  <cp:revision>20</cp:revision>
  <dcterms:created xsi:type="dcterms:W3CDTF">2024-01-09T10:08:03Z</dcterms:created>
  <dcterms:modified xsi:type="dcterms:W3CDTF">2025-01-15T18:43:36Z</dcterms:modified>
</cp:coreProperties>
</file>